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62" r:id="rId5"/>
    <p:sldId id="268" r:id="rId6"/>
    <p:sldId id="288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64" r:id="rId18"/>
    <p:sldId id="266" r:id="rId19"/>
    <p:sldId id="265" r:id="rId20"/>
    <p:sldId id="267" r:id="rId21"/>
    <p:sldId id="269" r:id="rId22"/>
    <p:sldId id="270" r:id="rId23"/>
    <p:sldId id="271" r:id="rId24"/>
    <p:sldId id="272" r:id="rId25"/>
    <p:sldId id="292" r:id="rId26"/>
    <p:sldId id="296" r:id="rId27"/>
    <p:sldId id="293" r:id="rId28"/>
    <p:sldId id="294" r:id="rId29"/>
    <p:sldId id="297" r:id="rId30"/>
    <p:sldId id="276" r:id="rId31"/>
    <p:sldId id="277" r:id="rId32"/>
    <p:sldId id="289" r:id="rId33"/>
    <p:sldId id="290" r:id="rId34"/>
    <p:sldId id="29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8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B828-1C96-4C06-A603-76C8FD5C4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DC28D-0D57-49C0-95CD-EBE939DD3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45732-B6C1-4F00-A10B-4C0E6196C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12F3A-1AB7-47DA-B4F2-AA1C8ECDA04A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7D5CD-DEA4-45DC-92A8-E7B117A41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C10A7-41A9-4F1E-9F05-D0716C2F2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A721-C191-4E14-B50C-C8F6EFCB7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20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02E94-7426-4E7E-910B-B0A9E49AA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92A787-CC67-402E-807A-FA4CD310E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1A631-6920-4F9C-8DC6-B42D839F3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12F3A-1AB7-47DA-B4F2-AA1C8ECDA04A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CDADB-AC55-4444-B0AD-4D1F7D138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E4013-A2CE-4177-A9D2-5F36D68C7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A721-C191-4E14-B50C-C8F6EFCB7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25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14FB23-C940-4966-A853-661BCCA8D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82B09C-AE51-46EA-94E4-AFED388C23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A7D70-DED4-4CF3-A471-15622B440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12F3A-1AB7-47DA-B4F2-AA1C8ECDA04A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BA35A-F41A-4186-9D22-A869B744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34BD2-9C8F-4BA2-B945-AF09A5A9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A721-C191-4E14-B50C-C8F6EFCB7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48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8DB0-1633-4F53-8E67-A0D8A962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E79CF-156F-4BE4-BDE2-5F12E480D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DC097-664D-4372-9CB5-286CF4A5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12F3A-1AB7-47DA-B4F2-AA1C8ECDA04A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CBCBA-D9B4-44B3-99B7-17B352818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61FCA-AC82-4638-9B96-B92052000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A721-C191-4E14-B50C-C8F6EFCB7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4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23B48-333D-47EC-B295-79D075EB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8A12E-4EFA-440C-8D62-D80DE66CC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DD192-9838-402E-9257-39E54EA17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12F3A-1AB7-47DA-B4F2-AA1C8ECDA04A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E7010-86F6-43F4-86C7-2030C1C65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752EC-5CA4-4005-B080-321BBCEE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A721-C191-4E14-B50C-C8F6EFCB7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26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AC3A-50E1-4FFC-A503-B00696975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30975-2B6C-4C61-82FC-50868AD180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6FA41-2260-4F88-A7E9-1696AC708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B3F4F-0AAD-4EAA-9B35-A52C237BA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12F3A-1AB7-47DA-B4F2-AA1C8ECDA04A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D1217-7FAC-414C-94B2-9A6CDF30E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80AA1-51FF-4276-82E5-891771DA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A721-C191-4E14-B50C-C8F6EFCB7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88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0B281-50C9-4575-943F-2A6E4FD6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4D779-E825-4C84-9381-B0165061A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89AAD9-DF72-4573-AEB0-E1B747F7F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816F8F-2A3F-4E39-9B02-B3E351FCD9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2B146D-87CE-4629-B0F6-ABCF17186C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328B4C-8CFF-4E96-BCF0-715DDBEBB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12F3A-1AB7-47DA-B4F2-AA1C8ECDA04A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5FD80C-FA4A-4144-B21A-D540F90BB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6335B7-72B8-4739-A9CB-31ADAF903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A721-C191-4E14-B50C-C8F6EFCB7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36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F6517-FC52-4FFE-8387-930DA7B8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078997-7340-45CD-AE03-67E7E8DE7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12F3A-1AB7-47DA-B4F2-AA1C8ECDA04A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82F7E0-A6FB-4565-8E81-79CB5F60B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C01A0-C30D-4A71-AEC6-FDB4D1D7B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A721-C191-4E14-B50C-C8F6EFCB7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87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1CED3-9152-4514-B4EF-640371B1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12F3A-1AB7-47DA-B4F2-AA1C8ECDA04A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227F03-16F9-4411-BA9F-6C57D7E4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0EFF8-809E-4113-BB08-8F035674E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A721-C191-4E14-B50C-C8F6EFCB7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60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014B-3B84-4112-942A-2E846840A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C5C72-38A3-4DCC-A1A9-9DFF95518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80E260-89E5-4401-A5C1-7BC0C1C1D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DEBE53-85A1-4DA7-B6DE-615DF9CEF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12F3A-1AB7-47DA-B4F2-AA1C8ECDA04A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5642B-77F2-4CA5-BAB2-C275388DC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F5C892-7536-4586-A112-815B3946F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A721-C191-4E14-B50C-C8F6EFCB7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51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2DC6-AD09-4731-9EE0-61C9F2D18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B4D27-E665-44A1-B155-0B9E71A1EB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2E9511-33CE-4FB2-91B0-2E1E8BCE6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EDCF2-A60A-453B-A8FE-FB9C2E1E4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12F3A-1AB7-47DA-B4F2-AA1C8ECDA04A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4A55A-804A-4341-98D0-9C57A1A3B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E3C89-79A0-4345-8C69-FE455C89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A721-C191-4E14-B50C-C8F6EFCB7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76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3E0606-F8A3-42C5-9223-845B4C1B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340DC-1ACF-483D-AECE-48ECCFF5F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C3FB5-405B-4738-9EAC-0306683AED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12F3A-1AB7-47DA-B4F2-AA1C8ECDA04A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D4222-6CE2-4075-8C8A-35CBA4D9B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17B95-2BF1-4117-A2AD-BA11AB24C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9A721-C191-4E14-B50C-C8F6EFCB7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08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udalairajkumar/undata-country-profiles/home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udalairajkumar/undata-country-profiles/hom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://www.leisureopportunities.co.uk/images/HIGH11256_272634.jpg" TargetMode="Externa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84773-2B50-4BEB-9A73-346031029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0928" y="539886"/>
            <a:ext cx="4645250" cy="3003414"/>
          </a:xfrm>
        </p:spPr>
        <p:txBody>
          <a:bodyPr anchor="b">
            <a:normAutofit/>
          </a:bodyPr>
          <a:lstStyle/>
          <a:p>
            <a:pPr algn="l"/>
            <a:r>
              <a:rPr lang="en-US" sz="5100" dirty="0">
                <a:latin typeface="Agency FB" panose="020B0503020202020204" pitchFamily="34" charset="0"/>
              </a:rPr>
              <a:t>Visualizing World Economic Trends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758F8-E328-4812-A671-0A1B3859E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 fontScale="92500"/>
          </a:bodyPr>
          <a:lstStyle/>
          <a:p>
            <a:pPr algn="l"/>
            <a:r>
              <a:rPr lang="en-US" b="1" dirty="0"/>
              <a:t>UC Berkeley Extension Data Analytics</a:t>
            </a:r>
          </a:p>
          <a:p>
            <a:pPr algn="l"/>
            <a:r>
              <a:rPr lang="en-US" i="1" dirty="0"/>
              <a:t>Liza Hartlaub, Marlon </a:t>
            </a:r>
            <a:r>
              <a:rPr lang="en-US" i="1" dirty="0" err="1"/>
              <a:t>Schieber</a:t>
            </a:r>
            <a:r>
              <a:rPr lang="en-US" i="1" dirty="0"/>
              <a:t>, Paul Song, Ray Zhang</a:t>
            </a:r>
            <a:endParaRPr lang="en-US" sz="2000" i="1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60C5A-4155-4B10-B557-9AB86A3BE7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" r="9983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28731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2800" dirty="0"/>
              <a:t>Code for Pie Chart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056"/>
            <a:ext cx="8604206" cy="5910200"/>
          </a:xfrm>
        </p:spPr>
      </p:pic>
    </p:spTree>
    <p:extLst>
      <p:ext uri="{BB962C8B-B14F-4D97-AF65-F5344CB8AC3E}">
        <p14:creationId xmlns:p14="http://schemas.microsoft.com/office/powerpoint/2010/main" val="1800664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79" y="161923"/>
            <a:ext cx="5852521" cy="6393042"/>
          </a:xfrm>
        </p:spPr>
      </p:pic>
      <p:sp>
        <p:nvSpPr>
          <p:cNvPr id="5" name="TextBox 4"/>
          <p:cNvSpPr txBox="1"/>
          <p:nvPr/>
        </p:nvSpPr>
        <p:spPr>
          <a:xfrm>
            <a:off x="1112339" y="1027906"/>
            <a:ext cx="436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Northern America, Northern Europe, Oceania and Western Europe, have the highest median GDP per capita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9" y="266700"/>
            <a:ext cx="5715666" cy="6502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04000" y="1027906"/>
            <a:ext cx="436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Asian and African regions have the highest median GDP growth rates</a:t>
            </a:r>
          </a:p>
        </p:txBody>
      </p:sp>
    </p:spTree>
    <p:extLst>
      <p:ext uri="{BB962C8B-B14F-4D97-AF65-F5344CB8AC3E}">
        <p14:creationId xmlns:p14="http://schemas.microsoft.com/office/powerpoint/2010/main" val="1436950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06" y="365125"/>
            <a:ext cx="10774388" cy="6429375"/>
          </a:xfrm>
        </p:spPr>
      </p:pic>
      <p:sp>
        <p:nvSpPr>
          <p:cNvPr id="7" name="TextBox 6"/>
          <p:cNvSpPr txBox="1"/>
          <p:nvPr/>
        </p:nvSpPr>
        <p:spPr>
          <a:xfrm>
            <a:off x="7175500" y="266700"/>
            <a:ext cx="408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GDP per capita boxplot of regions</a:t>
            </a:r>
          </a:p>
        </p:txBody>
      </p:sp>
    </p:spTree>
    <p:extLst>
      <p:ext uri="{BB962C8B-B14F-4D97-AF65-F5344CB8AC3E}">
        <p14:creationId xmlns:p14="http://schemas.microsoft.com/office/powerpoint/2010/main" val="221135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01076"/>
            <a:ext cx="10325100" cy="1638300"/>
          </a:xfrm>
        </p:spPr>
      </p:pic>
      <p:sp>
        <p:nvSpPr>
          <p:cNvPr id="7" name="TextBox 6"/>
          <p:cNvSpPr txBox="1"/>
          <p:nvPr/>
        </p:nvSpPr>
        <p:spPr>
          <a:xfrm>
            <a:off x="1168400" y="3354388"/>
            <a:ext cx="9664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the exception of Oceania, regions that have the highest median GDP also have the widest distribution in GDP values</a:t>
            </a:r>
          </a:p>
          <a:p>
            <a:endParaRPr lang="en-US" dirty="0"/>
          </a:p>
          <a:p>
            <a:r>
              <a:rPr lang="en-US" dirty="0"/>
              <a:t>Based on the p value of the top GDP/capita regions, we are unable to reject the null hypothesis, and therefore the differences between the top regions may not be statistically significant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1487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785100" y="867778"/>
            <a:ext cx="44069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does GDP per capita affect the Unemployment rate?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Unemployment rate is less than 10%, when GDP per capita is 40,000 US$ or more</a:t>
            </a:r>
          </a:p>
          <a:p>
            <a:endParaRPr lang="en-US" sz="2000" dirty="0"/>
          </a:p>
          <a:p>
            <a:r>
              <a:rPr lang="en-US" sz="2000" dirty="0"/>
              <a:t>However regions with lower GDP per capita, may still also have a low unemployment rate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511300" y="1600200"/>
            <a:ext cx="1993900" cy="2832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632200" y="4673600"/>
            <a:ext cx="2463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44" y="763063"/>
            <a:ext cx="7451015" cy="53662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183654" y="3886200"/>
            <a:ext cx="31886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057400" y="1443038"/>
            <a:ext cx="2043113" cy="2443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295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067604" y="2708056"/>
            <a:ext cx="3857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Higher services based economies, have lower urban population growth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" y="625951"/>
            <a:ext cx="7419976" cy="542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26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55699" y="5969150"/>
            <a:ext cx="10545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More industrial and agricultural based economies do not necessarily have higher urban growth rates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9" y="1085850"/>
            <a:ext cx="6034671" cy="44148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50" y="1085850"/>
            <a:ext cx="5832475" cy="44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00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05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CFD5C7-16BD-4724-BA54-F649DBE6F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Life Expectancy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D0E61-92CF-4811-ADA4-3B6AB21B7E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1" r="13155" b="-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A5981-6375-4094-8FD2-86ACE9B1C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Is there a correlation between the percentage of a country’s GDP spent on healthcare and life expectancy for men and women?</a:t>
            </a:r>
          </a:p>
          <a:p>
            <a:r>
              <a:rPr lang="en-US" sz="1600" dirty="0">
                <a:solidFill>
                  <a:srgbClr val="FFFFFF"/>
                </a:solidFill>
              </a:rPr>
              <a:t>It appears that for the countries that spend approximately 4% to 8% of their GDP on healthcare most men and women lived to be about 75 to 80 years old. However, the countries that spent 10% to 12% saw the greatest life expectancy at 85 years. Only a couple countries such as the United States spend about 16% of their GDP on healthcare and only gain a marginal improvement in life expectancy at about 83 years old.</a:t>
            </a:r>
          </a:p>
          <a:p>
            <a:r>
              <a:rPr lang="en-US" sz="1600" dirty="0">
                <a:solidFill>
                  <a:srgbClr val="FFFFFF"/>
                </a:solidFill>
              </a:rPr>
              <a:t>Data Source: </a:t>
            </a:r>
            <a:r>
              <a:rPr lang="en-US" sz="1600" dirty="0">
                <a:solidFill>
                  <a:srgbClr val="FFFFFF"/>
                </a:solidFill>
                <a:hlinkClick r:id="rId3"/>
              </a:rPr>
              <a:t>https://www.kaggle.com/sudalairajkumar/undata-country-profiles/home</a:t>
            </a:r>
            <a:endParaRPr lang="en-US" sz="1600" dirty="0">
              <a:solidFill>
                <a:srgbClr val="FFFFFF"/>
              </a:solidFill>
            </a:endParaRPr>
          </a:p>
          <a:p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03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23CEE-3DBF-4F77-91A1-C9E581B1C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068F59-10C5-4AC5-8392-BAEC538FD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3071627"/>
            <a:ext cx="11496821" cy="287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44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DBC1F0-ABF3-4DEE-946C-42707A386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82" y="643467"/>
            <a:ext cx="857703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80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74B56C-8A30-4827-9761-0A7E8013B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United Nations Country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5847E-DD0C-4ED0-9BFE-B198C9A90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01" y="642988"/>
            <a:ext cx="3051875" cy="55715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1DF67-64D3-4299-AFA8-84B312B5F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3200" b="1" dirty="0"/>
              <a:t>Summary of the data</a:t>
            </a:r>
          </a:p>
          <a:p>
            <a:pPr algn="ctr"/>
            <a:r>
              <a:rPr lang="en-US" dirty="0">
                <a:latin typeface="Arial Narrow" panose="020B0606020202030204" pitchFamily="34" charset="0"/>
              </a:rPr>
              <a:t>Data Sets Used: </a:t>
            </a:r>
            <a:r>
              <a:rPr lang="en-US" u="sng" dirty="0">
                <a:latin typeface="Arial Narrow" panose="020B0606020202030204" pitchFamily="34" charset="0"/>
                <a:hlinkClick r:id="rId3"/>
              </a:rPr>
              <a:t>United Nations Country Statistics</a:t>
            </a:r>
            <a:r>
              <a:rPr lang="en-US" dirty="0">
                <a:latin typeface="Arial Narrow" panose="020B0606020202030204" pitchFamily="34" charset="0"/>
              </a:rPr>
              <a:t>, 20 international statistical sources compiled by the Statistics Division and the Population Division of the United Nations, from the year 2017.</a:t>
            </a:r>
            <a:endParaRPr lang="en-US" dirty="0">
              <a:effectLst/>
              <a:latin typeface="Arial Narrow" panose="020B0606020202030204" pitchFamily="34" charset="0"/>
            </a:endParaRPr>
          </a:p>
          <a:p>
            <a:pPr algn="ctr"/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country_profile_variables.csv [Columns:47 economic indicators such as: health, education, technology, CO2 emissions, etc.</a:t>
            </a:r>
          </a:p>
          <a:p>
            <a:r>
              <a:rPr lang="en-US" dirty="0">
                <a:latin typeface="Arial Narrow" panose="020B0606020202030204" pitchFamily="34" charset="0"/>
              </a:rPr>
              <a:t>country_profile_variables.csv [Rows:229 Countries]</a:t>
            </a:r>
            <a:br>
              <a:rPr lang="en-US" dirty="0">
                <a:latin typeface="Arial Narrow" panose="020B0606020202030204" pitchFamily="34" charset="0"/>
              </a:rPr>
            </a:br>
            <a:endParaRPr lang="en-US" dirty="0">
              <a:latin typeface="Arial Narrow" panose="020B0606020202030204" pitchFamily="34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81099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42A4F2-A4F9-422B-83B8-C1E2458C7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84" y="643467"/>
            <a:ext cx="887763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5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199"/>
            <a:ext cx="3932237" cy="1254369"/>
          </a:xfrm>
          <a:solidFill>
            <a:srgbClr val="30564B"/>
          </a:solidFill>
        </p:spPr>
        <p:txBody>
          <a:bodyPr anchor="ctr"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</a:rPr>
              <a:t>Modernization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875692"/>
            <a:ext cx="3932237" cy="3993296"/>
          </a:xfrm>
          <a:solidFill>
            <a:srgbClr val="30564B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is the correlation between a country’s economic output and level of modernization?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Hypothesis: there is a correlation between a country’s GDP and its modernization – and as a country’s economy develops, its level of urbanization and access to technology increases.</a:t>
            </a:r>
          </a:p>
        </p:txBody>
      </p:sp>
      <p:pic>
        <p:nvPicPr>
          <p:cNvPr id="1026" name="Picture 2" descr="http://www.leisureopportunities.co.uk/images/HIGH11256_272634.jpg">
            <a:hlinkClick r:id="rId2"/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263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0564B"/>
          </a:solidFill>
        </p:spPr>
        <p:txBody>
          <a:bodyPr/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Urbanization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 the percentage of the urban population increases, so does the GDP per capita.</a:t>
            </a:r>
          </a:p>
          <a:p>
            <a:r>
              <a:rPr lang="en-US" dirty="0"/>
              <a:t>However, there are still countries with large urban populations that nonetheless have low GDP per capita.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874" y="2248907"/>
            <a:ext cx="5157787" cy="3451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4953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0564B"/>
          </a:solidFill>
        </p:spPr>
        <p:txBody>
          <a:bodyPr/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Mobile</a:t>
            </a:r>
            <a:r>
              <a:rPr lang="en-US" dirty="0"/>
              <a:t> </a:t>
            </a:r>
            <a:r>
              <a:rPr lang="en-US" sz="3600" b="1" dirty="0">
                <a:solidFill>
                  <a:srgbClr val="FFFFFF"/>
                </a:solidFill>
              </a:rPr>
              <a:t>Phone</a:t>
            </a:r>
            <a:r>
              <a:rPr lang="en-US" dirty="0"/>
              <a:t> </a:t>
            </a:r>
            <a:r>
              <a:rPr lang="en-US" sz="3600" b="1" dirty="0">
                <a:solidFill>
                  <a:srgbClr val="FFFFFF"/>
                </a:solidFill>
              </a:rPr>
              <a:t>Usage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Similarly, as mobile phone usage increases, so does a country’s GDP per capita.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8" y="2239434"/>
            <a:ext cx="5157218" cy="3442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77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0564B"/>
          </a:solidFill>
        </p:spPr>
        <p:txBody>
          <a:bodyPr/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Internet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 the other hand, there does not seem to be a correlation between Internet usage and GDP per capita.</a:t>
            </a:r>
          </a:p>
          <a:p>
            <a:r>
              <a:rPr lang="en-US" dirty="0"/>
              <a:t>And there are some countries that have exceptionally high GDP per capita despite lower than average Internet usage.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705" y="2218228"/>
            <a:ext cx="5290120" cy="3493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6453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ACD8E-10DA-4536-A8E6-6410000B1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Environmental Impact of World Economies</a:t>
            </a:r>
            <a:endParaRPr lang="en-US" sz="5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20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86FBEB-EF7C-B34A-B33B-1F9D2D0D9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4629"/>
            <a:ext cx="5278078" cy="40523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Which regions in the world have the most Carbon efficient economies?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551B7C-8A6A-BE47-A2AD-A6CAAE3ED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278" y="2358938"/>
            <a:ext cx="4133396" cy="41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3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ACD8E-10DA-4536-A8E6-6410000B1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Cleaning My Data</a:t>
            </a:r>
            <a:endParaRPr lang="en-US" sz="5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20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88967D-27EF-C640-8C51-EBB18E7FD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33" y="3076339"/>
            <a:ext cx="11147772" cy="2856110"/>
          </a:xfrm>
        </p:spPr>
      </p:pic>
    </p:spTree>
    <p:extLst>
      <p:ext uri="{BB962C8B-B14F-4D97-AF65-F5344CB8AC3E}">
        <p14:creationId xmlns:p14="http://schemas.microsoft.com/office/powerpoint/2010/main" val="1282630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ACD8E-10DA-4536-A8E6-6410000B1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Cleaning My Data</a:t>
            </a:r>
            <a:endParaRPr lang="en-US" sz="5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20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CBE7C7D-9CDA-7046-B252-050C2DF13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845" y="2445070"/>
            <a:ext cx="9077092" cy="409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74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ACD8E-10DA-4536-A8E6-6410000B1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Cleaning My Data</a:t>
            </a:r>
            <a:endParaRPr lang="en-US" sz="5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20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DE5913F9-C983-EA42-A667-B0F3A83628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72" y="3015804"/>
            <a:ext cx="10989133" cy="2749377"/>
          </a:xfrm>
        </p:spPr>
      </p:pic>
    </p:spTree>
    <p:extLst>
      <p:ext uri="{BB962C8B-B14F-4D97-AF65-F5344CB8AC3E}">
        <p14:creationId xmlns:p14="http://schemas.microsoft.com/office/powerpoint/2010/main" val="182495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ACD8E-10DA-4536-A8E6-6410000B1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CO</a:t>
            </a:r>
            <a:r>
              <a:rPr lang="en-US" sz="5400" baseline="-25000" dirty="0">
                <a:solidFill>
                  <a:schemeClr val="bg1"/>
                </a:solidFill>
              </a:rPr>
              <a:t>2</a:t>
            </a:r>
            <a:r>
              <a:rPr lang="en-US" sz="5400" dirty="0">
                <a:solidFill>
                  <a:schemeClr val="bg1"/>
                </a:solidFill>
              </a:rPr>
              <a:t> Levels Relative to GDP by Region</a:t>
            </a:r>
            <a:endParaRPr lang="en-US" sz="5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20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86FBEB-EF7C-B34A-B33B-1F9D2D0D9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4629"/>
            <a:ext cx="5278078" cy="4052333"/>
          </a:xfrm>
        </p:spPr>
        <p:txBody>
          <a:bodyPr>
            <a:normAutofit fontScale="92500"/>
          </a:bodyPr>
          <a:lstStyle/>
          <a:p>
            <a:endParaRPr lang="en-US" dirty="0"/>
          </a:p>
          <a:p>
            <a:r>
              <a:rPr lang="en-US" dirty="0"/>
              <a:t>The North American region has the highest median GDP per capita at $49,629.70 while Asia has the highest estimated CO</a:t>
            </a:r>
            <a:r>
              <a:rPr lang="en-US" baseline="-25000" dirty="0"/>
              <a:t>2</a:t>
            </a:r>
            <a:r>
              <a:rPr lang="en-US" dirty="0"/>
              <a:t> emissions at 259,017 million tons. </a:t>
            </a:r>
          </a:p>
          <a:p>
            <a:endParaRPr lang="en-US" dirty="0"/>
          </a:p>
          <a:p>
            <a:r>
              <a:rPr lang="en-US" dirty="0"/>
              <a:t>What does this tell us about how Carbon efficient a region is though?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0263F-CACA-4A48-9602-D539353BA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596" y="2414238"/>
            <a:ext cx="5053029" cy="2526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D20D1C-19AE-BB46-A725-692202D95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315" y="4940753"/>
            <a:ext cx="4881590" cy="135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46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4641A-A828-49F9-A0DF-BEA57486B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b="1" dirty="0"/>
              <a:t>Key Questions</a:t>
            </a:r>
            <a:endParaRPr lang="en-US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F5E8A-0F9F-48AA-B744-27FFA17979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" y="2054094"/>
            <a:ext cx="3425957" cy="274933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7E0EC-ABE3-4110-A8CD-A8C914E72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 dirty="0"/>
              <a:t>Which regions of the world have the highest economic impact and highest growth forecast?</a:t>
            </a:r>
          </a:p>
          <a:p>
            <a:r>
              <a:rPr lang="en-US" sz="2000" dirty="0"/>
              <a:t>How does economic success affect unemployment and population growth within different economic sectors, such as the agriculture, industry, or service sectors?</a:t>
            </a:r>
          </a:p>
          <a:p>
            <a:r>
              <a:rPr lang="en-US" sz="2000" dirty="0"/>
              <a:t>Does economic success affect life expectancy, and if so, how effective is GDP investment into healthcare?</a:t>
            </a:r>
          </a:p>
          <a:p>
            <a:r>
              <a:rPr lang="en-US" sz="2000" dirty="0"/>
              <a:t>Is there a correlation between a country’s economic success and  its technological and environmental indicators?</a:t>
            </a:r>
          </a:p>
        </p:txBody>
      </p:sp>
    </p:spTree>
    <p:extLst>
      <p:ext uri="{BB962C8B-B14F-4D97-AF65-F5344CB8AC3E}">
        <p14:creationId xmlns:p14="http://schemas.microsoft.com/office/powerpoint/2010/main" val="46495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ACD8E-10DA-4536-A8E6-6410000B1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gency FB" panose="020B0503020202020204" pitchFamily="34" charset="0"/>
              </a:rPr>
              <a:t>Utilizing List Comprehensions</a:t>
            </a:r>
          </a:p>
        </p:txBody>
      </p:sp>
      <p:cxnSp>
        <p:nvCxnSpPr>
          <p:cNvPr id="20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86FBEB-EF7C-B34A-B33B-1F9D2D0D9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24629"/>
            <a:ext cx="11095299" cy="4052333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26DF91-2FA1-2A45-8B48-87BB354D8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4876"/>
            <a:ext cx="5974381" cy="16320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BBAFA8-1DDF-E040-90C4-E547A6EE3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73" y="2863878"/>
            <a:ext cx="4036063" cy="289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53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ACD8E-10DA-4536-A8E6-6410000B1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The Most Carbon Efficient Economies</a:t>
            </a:r>
            <a:endParaRPr lang="en-US" sz="4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20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86FBEB-EF7C-B34A-B33B-1F9D2D0D9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4629"/>
            <a:ext cx="5278078" cy="4052333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b="1" dirty="0"/>
              <a:t>Conclusion:</a:t>
            </a:r>
          </a:p>
          <a:p>
            <a:pPr lvl="1"/>
            <a:r>
              <a:rPr lang="en-US" dirty="0"/>
              <a:t>The North American region has the lowest CO2:GDP ratio, indicating that it has the most carbon efficient economy.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Asia has the least carbon efficient economy due to it’s high emissions.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Africa was second most inefficient due to it’s low median GDP per capita.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8BCE2-AC45-BC45-8887-26E933E60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805" y="2596836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Appendix, code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4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9050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Total GDP, bar chart code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98524"/>
            <a:ext cx="9885227" cy="5794375"/>
          </a:xfrm>
        </p:spPr>
      </p:pic>
    </p:spTree>
    <p:extLst>
      <p:ext uri="{BB962C8B-B14F-4D97-AF65-F5344CB8AC3E}">
        <p14:creationId xmlns:p14="http://schemas.microsoft.com/office/powerpoint/2010/main" val="1091300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145" y="1619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GDP per capita median, bar chart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45" y="1487488"/>
            <a:ext cx="9790510" cy="4351338"/>
          </a:xfrm>
        </p:spPr>
      </p:pic>
    </p:spTree>
    <p:extLst>
      <p:ext uri="{BB962C8B-B14F-4D97-AF65-F5344CB8AC3E}">
        <p14:creationId xmlns:p14="http://schemas.microsoft.com/office/powerpoint/2010/main" val="1970737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94AE2-6C25-42B8-B891-FE57B74D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446" y="1396289"/>
            <a:ext cx="4399106" cy="1325563"/>
          </a:xfrm>
        </p:spPr>
        <p:txBody>
          <a:bodyPr>
            <a:normAutofit/>
          </a:bodyPr>
          <a:lstStyle/>
          <a:p>
            <a:r>
              <a:rPr lang="en-US" dirty="0"/>
              <a:t>Python Libraries Utilized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004EF-F770-4C7C-A03A-0EA517FBD9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1112310"/>
            <a:ext cx="3112094" cy="567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502403-2BB1-4F38-A386-72A524037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4959574"/>
            <a:ext cx="2346459" cy="13198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9A1F1C-FB9C-44DA-9574-651873EB3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90" y="3483538"/>
            <a:ext cx="1858273" cy="11581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C577A-B35E-46C3-86CE-A617AB46B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5004" y="2871982"/>
            <a:ext cx="4238563" cy="3181684"/>
          </a:xfrm>
        </p:spPr>
        <p:txBody>
          <a:bodyPr anchor="t">
            <a:normAutofit/>
          </a:bodyPr>
          <a:lstStyle/>
          <a:p>
            <a:r>
              <a:rPr lang="en-US" sz="1800"/>
              <a:t>import pandas as pd</a:t>
            </a:r>
          </a:p>
          <a:p>
            <a:r>
              <a:rPr lang="en-US" sz="1800"/>
              <a:t>import numpy as np</a:t>
            </a:r>
          </a:p>
          <a:p>
            <a:r>
              <a:rPr lang="en-US" sz="1800"/>
              <a:t>import matplotlib.pyplot as plt</a:t>
            </a:r>
          </a:p>
          <a:p>
            <a:r>
              <a:rPr lang="en-US" sz="1800"/>
              <a:t>import csv</a:t>
            </a:r>
          </a:p>
          <a:p>
            <a:r>
              <a:rPr lang="en-US" sz="1800"/>
              <a:t>import os</a:t>
            </a:r>
          </a:p>
        </p:txBody>
      </p:sp>
    </p:spTree>
    <p:extLst>
      <p:ext uri="{BB962C8B-B14F-4D97-AF65-F5344CB8AC3E}">
        <p14:creationId xmlns:p14="http://schemas.microsoft.com/office/powerpoint/2010/main" val="210215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8DA435-50EA-49B1-9030-D0201BAD6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Cleaning 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Code Snip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42498-5D12-49D9-BBF3-E55D47C1D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698" y="1675227"/>
            <a:ext cx="955260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53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sz="3600" dirty="0"/>
              <a:t>Global</a:t>
            </a:r>
            <a:r>
              <a:rPr lang="en-US" dirty="0"/>
              <a:t> </a:t>
            </a:r>
            <a:r>
              <a:rPr lang="en-US" sz="3600" dirty="0"/>
              <a:t>economic fundamentals</a:t>
            </a:r>
          </a:p>
        </p:txBody>
      </p:sp>
      <p:pic>
        <p:nvPicPr>
          <p:cNvPr id="1026" name="Picture 2" descr="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4" y="1113631"/>
            <a:ext cx="8934452" cy="375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57263" y="4919008"/>
            <a:ext cx="102774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Which regions of the world have the highest economic impact?</a:t>
            </a:r>
          </a:p>
          <a:p>
            <a:pPr algn="ctr"/>
            <a:r>
              <a:rPr lang="en-US" sz="2400" dirty="0"/>
              <a:t>Which regions have the highest growth forecast? </a:t>
            </a:r>
          </a:p>
          <a:p>
            <a:pPr algn="ctr"/>
            <a:r>
              <a:rPr lang="en-US" sz="2400" dirty="0"/>
              <a:t>How does economic size affect the unemployment rate?</a:t>
            </a:r>
          </a:p>
          <a:p>
            <a:pPr algn="ctr"/>
            <a:r>
              <a:rPr lang="en-US" sz="2400" dirty="0"/>
              <a:t>How do different industries of an economy affect urban population growth?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8222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Cleaning data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928" y="4080546"/>
            <a:ext cx="7518400" cy="5842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828" y="3329795"/>
            <a:ext cx="7340600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878" y="1392483"/>
            <a:ext cx="7302500" cy="1892300"/>
          </a:xfrm>
          <a:prstGeom prst="rect">
            <a:avLst/>
          </a:prstGeom>
        </p:spPr>
      </p:pic>
      <p:sp>
        <p:nvSpPr>
          <p:cNvPr id="9" name="Frame 8"/>
          <p:cNvSpPr/>
          <p:nvPr/>
        </p:nvSpPr>
        <p:spPr>
          <a:xfrm>
            <a:off x="2563056" y="2338633"/>
            <a:ext cx="7162800" cy="31706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2627728" y="3549113"/>
            <a:ext cx="7162800" cy="31706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2627728" y="4080546"/>
            <a:ext cx="7162800" cy="58118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7000" y="4826675"/>
            <a:ext cx="115315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# change values to numeric</a:t>
            </a:r>
          </a:p>
          <a:p>
            <a:pPr algn="ctr"/>
            <a:r>
              <a:rPr lang="en-US" sz="1400" dirty="0" err="1"/>
              <a:t>country_region_gdp_df.loc</a:t>
            </a:r>
            <a:r>
              <a:rPr lang="en-US" sz="1400" dirty="0"/>
              <a:t>[:,'GDP: Gross domestic product (million current US$)'] = </a:t>
            </a:r>
          </a:p>
          <a:p>
            <a:pPr algn="ctr"/>
            <a:r>
              <a:rPr lang="en-US" sz="1400" dirty="0" err="1"/>
              <a:t>pd.to_numeric</a:t>
            </a:r>
            <a:r>
              <a:rPr lang="en-US" sz="1400" dirty="0"/>
              <a:t>(</a:t>
            </a:r>
            <a:r>
              <a:rPr lang="en-US" sz="1400" dirty="0" err="1"/>
              <a:t>country_region_gdp_df.loc</a:t>
            </a:r>
            <a:r>
              <a:rPr lang="en-US" sz="1400" dirty="0"/>
              <a:t>[:,'GDP: Gross domestic product (million current US$)'], downcast='integer')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# check data types</a:t>
            </a:r>
          </a:p>
          <a:p>
            <a:pPr algn="ctr"/>
            <a:r>
              <a:rPr lang="en-US" sz="1400" dirty="0" err="1"/>
              <a:t>country_region_gdp_df</a:t>
            </a:r>
            <a:r>
              <a:rPr lang="en-US" sz="1400" dirty="0"/>
              <a:t>['GDP: Gross domestic product (million current US$)'].</a:t>
            </a:r>
            <a:r>
              <a:rPr lang="en-US" sz="1400" dirty="0" err="1"/>
              <a:t>dtypes</a:t>
            </a:r>
            <a:endParaRPr lang="en-US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#remove the -99 values</a:t>
            </a:r>
          </a:p>
          <a:p>
            <a:pPr algn="ctr"/>
            <a:r>
              <a:rPr lang="en-US" sz="1400" dirty="0" err="1"/>
              <a:t>country_region_gdp_df</a:t>
            </a:r>
            <a:r>
              <a:rPr lang="en-US" sz="1400" dirty="0"/>
              <a:t> = </a:t>
            </a:r>
            <a:r>
              <a:rPr lang="en-US" sz="1400" dirty="0" err="1"/>
              <a:t>country_region_gdp_df</a:t>
            </a:r>
            <a:r>
              <a:rPr lang="en-US" sz="1400" dirty="0"/>
              <a:t>[</a:t>
            </a:r>
            <a:r>
              <a:rPr lang="en-US" sz="1400" dirty="0" err="1"/>
              <a:t>country_region_gdp_df</a:t>
            </a:r>
            <a:r>
              <a:rPr lang="en-US" sz="1400" dirty="0"/>
              <a:t>['GDP: Gross domestic product (million current US$)'] != -99]</a:t>
            </a:r>
          </a:p>
        </p:txBody>
      </p:sp>
    </p:spTree>
    <p:extLst>
      <p:ext uri="{BB962C8B-B14F-4D97-AF65-F5344CB8AC3E}">
        <p14:creationId xmlns:p14="http://schemas.microsoft.com/office/powerpoint/2010/main" val="302689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435" y="-245507"/>
            <a:ext cx="10515600" cy="132588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GDP total by Region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4"/>
            <a:ext cx="5436705" cy="6025169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235" y="2349500"/>
            <a:ext cx="6591300" cy="2044700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285" y="973852"/>
            <a:ext cx="6045200" cy="1371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735" y="4394200"/>
            <a:ext cx="5448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02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FEFF-7E24-4ADC-91D2-2072A3F1E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3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Percentage of Global GDP by Region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02" y="1580960"/>
            <a:ext cx="6560195" cy="5034343"/>
          </a:xfrm>
        </p:spPr>
      </p:pic>
      <p:sp>
        <p:nvSpPr>
          <p:cNvPr id="10" name="TextBox 9"/>
          <p:cNvSpPr txBox="1"/>
          <p:nvPr/>
        </p:nvSpPr>
        <p:spPr>
          <a:xfrm>
            <a:off x="8458199" y="1676400"/>
            <a:ext cx="3300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50% of global GDP output, is found in two regions alone</a:t>
            </a:r>
          </a:p>
        </p:txBody>
      </p:sp>
    </p:spTree>
    <p:extLst>
      <p:ext uri="{BB962C8B-B14F-4D97-AF65-F5344CB8AC3E}">
        <p14:creationId xmlns:p14="http://schemas.microsoft.com/office/powerpoint/2010/main" val="1471542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963</Words>
  <Application>Microsoft Macintosh PowerPoint</Application>
  <PresentationFormat>Widescreen</PresentationFormat>
  <Paragraphs>103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Agency FB</vt:lpstr>
      <vt:lpstr>Arial</vt:lpstr>
      <vt:lpstr>Arial Narrow</vt:lpstr>
      <vt:lpstr>Calibri</vt:lpstr>
      <vt:lpstr>Calibri Light</vt:lpstr>
      <vt:lpstr>Office Theme</vt:lpstr>
      <vt:lpstr>Visualizing World Economic Trends</vt:lpstr>
      <vt:lpstr>United Nations Country Data</vt:lpstr>
      <vt:lpstr>Key Questions</vt:lpstr>
      <vt:lpstr>Python Libraries Utilized</vt:lpstr>
      <vt:lpstr>Data Cleaning Code Snip</vt:lpstr>
      <vt:lpstr>Global economic fundamentals</vt:lpstr>
      <vt:lpstr>Cleaning data </vt:lpstr>
      <vt:lpstr>GDP total by Region</vt:lpstr>
      <vt:lpstr>Percentage of Global GDP by Region</vt:lpstr>
      <vt:lpstr>Code for Pie 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Life Expectancy </vt:lpstr>
      <vt:lpstr>Data Cleaning</vt:lpstr>
      <vt:lpstr>PowerPoint Presentation</vt:lpstr>
      <vt:lpstr>PowerPoint Presentation</vt:lpstr>
      <vt:lpstr>Modernization</vt:lpstr>
      <vt:lpstr>Urbanization</vt:lpstr>
      <vt:lpstr>Mobile Phone Usage</vt:lpstr>
      <vt:lpstr>Internet Usage</vt:lpstr>
      <vt:lpstr>Environmental Impact of World Economies</vt:lpstr>
      <vt:lpstr>Cleaning My Data</vt:lpstr>
      <vt:lpstr>Cleaning My Data</vt:lpstr>
      <vt:lpstr>Cleaning My Data</vt:lpstr>
      <vt:lpstr>CO2 Levels Relative to GDP by Region</vt:lpstr>
      <vt:lpstr>Utilizing List Comprehensions</vt:lpstr>
      <vt:lpstr>The Most Carbon Efficient Economies</vt:lpstr>
      <vt:lpstr>Appendix, code examples</vt:lpstr>
      <vt:lpstr>Total GDP, bar chart code </vt:lpstr>
      <vt:lpstr>GDP per capita median, bar chart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World Economic Trends</dc:title>
  <dc:creator>Liza Hartlaub</dc:creator>
  <cp:lastModifiedBy>Paul Song</cp:lastModifiedBy>
  <cp:revision>21</cp:revision>
  <dcterms:created xsi:type="dcterms:W3CDTF">2018-11-29T02:55:04Z</dcterms:created>
  <dcterms:modified xsi:type="dcterms:W3CDTF">2018-11-30T02:25:27Z</dcterms:modified>
</cp:coreProperties>
</file>